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Roboto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-bold.fntdata"/><Relationship Id="rId27" Type="http://schemas.openxmlformats.org/officeDocument/2006/relationships/font" Target="fonts/Robot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Robo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Olá pessoal, nessa aula iremos conhecer um pouco sobre o problema de machine learning que iremos trabalhar ao longo do curso.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6ec5a723fb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6ec5a723fb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6ec5a723fb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6ec5a723fb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6ec5a723fb_0_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6ec5a723fb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ec5a723fb_0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6ec5a723fb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6ec5a723fb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6ec5a723fb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6ec5a723fb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6ec5a723fb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aquilo que não pode ser explicado pelo modelo…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Não necessariamente existiram todos elementos numa série temporal.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todas as séries temporais terão ruídos.. mas nem sempre as séries temporais tem tendências ou sazonalidades.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6ec5a723fb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6ec5a723fb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aquilo que não pode ser explicado pelo modelo…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Não necessariamente existiram todos elementos numa série temporal.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todas as séries temporais terão ruídos.. mas nem sempre as séries temporais tem tendências ou sazonalidades.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6ec5a723fb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6ec5a723fb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ec5a723fb_0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6ec5a723fb_0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ec5a723fb_0_3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ec5a723fb_0_3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ec5a723fb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6ec5a723fb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Preçcos de ativos da bolsa de valores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Os ativos da bolsa de valores são negociados seguindo uma ordem temporal..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Por exemplo, preços das ações da APPLE por minuto, a cada 5 minutos, 1hora, 1 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6ec5a723fb_0_3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6ec5a723fb_0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76ce8d90f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476ce8d90f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Então agora que entendemos o que são séries temporais, vamos para a parte prática!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Até a próxima aula!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ec5a723fb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ec5a723fb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Vendas de um ou mais produtos por Mês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Vendas de um ou mais produtos por dia.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ec5a723fb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ec5a723fb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Acessos simultaneos a um servidor por dia.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Quantidade de acessos a um portal por hora, ou por dia.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6ec5a723fb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6ec5a723fb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Vendas de roupas por dia em uma loja online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6ec5a723fb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6ec5a723fb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6ec5a723fb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6ec5a723fb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ec5a723fb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ec5a723fb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6ec5a723fb_0_2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6ec5a723fb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56500" y="1581725"/>
            <a:ext cx="8520600" cy="1229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200">
                <a:solidFill>
                  <a:srgbClr val="FFFFFF"/>
                </a:solidFill>
              </a:rPr>
              <a:t>Séries Temporais</a:t>
            </a:r>
            <a:endParaRPr b="1" sz="5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Nomenclaturas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t: tempo atual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t - n: Um tempo anterior ou lag. 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pt-BR"/>
              <a:t>Exemplo: t -1 significa tempo anterior.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t + n: Um tempo no futuro ou tempo previsto.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pt-BR"/>
              <a:t>Exemplo: t + 1 para o próximo tempo. 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311700" y="1289425"/>
            <a:ext cx="8520600" cy="22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Componentes de uma série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Nível</a:t>
            </a:r>
            <a:r>
              <a:rPr lang="pt-BR"/>
              <a:t>: Um valor de baseline. Exemplo: média dos valores.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Tendência: Aumento ou declínio em função do tempo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Sazonalidade: Padrões ou ciclos de comportamentos ao longo do tempo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Ruído: Variância nas observações que não podem ser explicadas pelo modelo.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23" name="Google Shape;123;p24"/>
          <p:cNvSpPr txBox="1"/>
          <p:nvPr>
            <p:ph idx="1" type="body"/>
          </p:nvPr>
        </p:nvSpPr>
        <p:spPr>
          <a:xfrm>
            <a:off x="311700" y="1152475"/>
            <a:ext cx="8520600" cy="22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Tendência:</a:t>
            </a:r>
            <a:endParaRPr/>
          </a:p>
        </p:txBody>
      </p:sp>
      <p:pic>
        <p:nvPicPr>
          <p:cNvPr id="124" name="Google Shape;12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8675" y="1730975"/>
            <a:ext cx="5066650" cy="313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30" name="Google Shape;130;p25"/>
          <p:cNvSpPr txBox="1"/>
          <p:nvPr>
            <p:ph idx="1" type="body"/>
          </p:nvPr>
        </p:nvSpPr>
        <p:spPr>
          <a:xfrm>
            <a:off x="311700" y="1058350"/>
            <a:ext cx="8520600" cy="5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Sazonalidade</a:t>
            </a:r>
            <a:r>
              <a:rPr lang="pt-BR"/>
              <a:t>:</a:t>
            </a:r>
            <a:endParaRPr/>
          </a:p>
        </p:txBody>
      </p:sp>
      <p:pic>
        <p:nvPicPr>
          <p:cNvPr id="131" name="Google Shape;13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0550" y="1559600"/>
            <a:ext cx="5976575" cy="336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37" name="Google Shape;137;p26"/>
          <p:cNvSpPr txBox="1"/>
          <p:nvPr>
            <p:ph idx="1" type="body"/>
          </p:nvPr>
        </p:nvSpPr>
        <p:spPr>
          <a:xfrm>
            <a:off x="311700" y="1152475"/>
            <a:ext cx="8520600" cy="22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Sazonalidade</a:t>
            </a:r>
            <a:r>
              <a:rPr lang="pt-BR"/>
              <a:t>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Padrões em intervalos fixos..</a:t>
            </a:r>
            <a:endParaRPr/>
          </a:p>
        </p:txBody>
      </p:sp>
      <p:pic>
        <p:nvPicPr>
          <p:cNvPr id="138" name="Google Shape;13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3800" y="1970900"/>
            <a:ext cx="4596576" cy="2987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44" name="Google Shape;144;p27"/>
          <p:cNvSpPr txBox="1"/>
          <p:nvPr>
            <p:ph idx="1" type="body"/>
          </p:nvPr>
        </p:nvSpPr>
        <p:spPr>
          <a:xfrm>
            <a:off x="311700" y="1152475"/>
            <a:ext cx="8520600" cy="22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Ruído</a:t>
            </a:r>
            <a:r>
              <a:rPr lang="pt-BR"/>
              <a:t>:</a:t>
            </a:r>
            <a:endParaRPr/>
          </a:p>
        </p:txBody>
      </p:sp>
      <p:pic>
        <p:nvPicPr>
          <p:cNvPr id="145" name="Google Shape;14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4525" y="1730375"/>
            <a:ext cx="4596576" cy="2987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311700" y="1152475"/>
            <a:ext cx="8520600" cy="227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Ruído:</a:t>
            </a:r>
            <a:endParaRPr/>
          </a:p>
        </p:txBody>
      </p:sp>
      <p:pic>
        <p:nvPicPr>
          <p:cNvPr id="152" name="Google Shape;15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4525" y="1730375"/>
            <a:ext cx="4596576" cy="2987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type="title"/>
          </p:nvPr>
        </p:nvSpPr>
        <p:spPr>
          <a:xfrm>
            <a:off x="311700" y="445025"/>
            <a:ext cx="6569100" cy="8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Séries temporais como Aprendizado Supervisionado</a:t>
            </a:r>
            <a:endParaRPr/>
          </a:p>
        </p:txBody>
      </p:sp>
      <p:pic>
        <p:nvPicPr>
          <p:cNvPr id="158" name="Google Shape;15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881188"/>
            <a:ext cx="8315325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type="title"/>
          </p:nvPr>
        </p:nvSpPr>
        <p:spPr>
          <a:xfrm>
            <a:off x="311700" y="445025"/>
            <a:ext cx="6569100" cy="8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Séries temporais como Aprendizado Supervisionado</a:t>
            </a:r>
            <a:endParaRPr/>
          </a:p>
        </p:txBody>
      </p:sp>
      <p:pic>
        <p:nvPicPr>
          <p:cNvPr id="164" name="Google Shape;16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338" y="1796100"/>
            <a:ext cx="8315325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type="title"/>
          </p:nvPr>
        </p:nvSpPr>
        <p:spPr>
          <a:xfrm>
            <a:off x="311700" y="445025"/>
            <a:ext cx="6569100" cy="8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Séries temporais como Aprendizado Supervisionado</a:t>
            </a:r>
            <a:endParaRPr/>
          </a:p>
        </p:txBody>
      </p:sp>
      <p:pic>
        <p:nvPicPr>
          <p:cNvPr id="170" name="Google Shape;1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338" y="1907325"/>
            <a:ext cx="8315325" cy="153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315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Exemplos de séries temporais</a:t>
            </a:r>
            <a:endParaRPr/>
          </a:p>
        </p:txBody>
      </p:sp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0325" y="1110250"/>
            <a:ext cx="592334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2"/>
          <p:cNvSpPr txBox="1"/>
          <p:nvPr>
            <p:ph type="title"/>
          </p:nvPr>
        </p:nvSpPr>
        <p:spPr>
          <a:xfrm>
            <a:off x="311700" y="445025"/>
            <a:ext cx="6569100" cy="88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Séries temporais como Aprendizado Supervisionado</a:t>
            </a:r>
            <a:endParaRPr/>
          </a:p>
        </p:txBody>
      </p:sp>
      <p:pic>
        <p:nvPicPr>
          <p:cNvPr id="176" name="Google Shape;17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338" y="1907325"/>
            <a:ext cx="8315325" cy="153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/>
        </p:nvSpPr>
        <p:spPr>
          <a:xfrm>
            <a:off x="2284525" y="1877625"/>
            <a:ext cx="5336400" cy="18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4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Hands on!</a:t>
            </a:r>
            <a:endParaRPr b="1" sz="4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8213" y="1017725"/>
            <a:ext cx="6247567" cy="382097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315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Exemplos de séries temporais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3550" y="1299625"/>
            <a:ext cx="5676900" cy="3619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315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Exemplos de séries temporais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>
            <p:ph type="title"/>
          </p:nvPr>
        </p:nvSpPr>
        <p:spPr>
          <a:xfrm>
            <a:off x="311700" y="315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Exemplos de séries temporais</a:t>
            </a:r>
            <a:endParaRPr/>
          </a:p>
        </p:txBody>
      </p:sp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4400" y="1461675"/>
            <a:ext cx="6240699" cy="3341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311700" y="1115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Dataset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observações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não dependem de ordem e nem de tempo.</a:t>
            </a:r>
            <a:endParaRPr sz="1800"/>
          </a:p>
        </p:txBody>
      </p:sp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800" y="2571738"/>
            <a:ext cx="8334375" cy="79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Ordem temporal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elemento temporal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ordem</a:t>
            </a:r>
            <a:endParaRPr sz="1800"/>
          </a:p>
        </p:txBody>
      </p:sp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813" y="2352713"/>
            <a:ext cx="8334375" cy="79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Ordem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elemento temporal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pt-BR"/>
              <a:t>ordem</a:t>
            </a:r>
            <a:endParaRPr/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100" y="2061201"/>
            <a:ext cx="6673901" cy="25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O que são séries temporais?</a:t>
            </a:r>
            <a:endParaRPr/>
          </a:p>
        </p:txBody>
      </p:sp>
      <p:sp>
        <p:nvSpPr>
          <p:cNvPr id="105" name="Google Shape;105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pt-BR"/>
              <a:t>Descrevendo vs. Prevendo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Descrever significa entender um dataset</a:t>
            </a:r>
            <a:endParaRPr sz="18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pt-BR"/>
              <a:t>Análise de Séries temporais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pt-BR"/>
              <a:t>Ajudam a fazer melhores previsões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pt-BR" sz="1800"/>
              <a:t>Previsão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pt-BR"/>
              <a:t>Envolve passar dados para um modelo de previsão</a:t>
            </a:r>
            <a:r>
              <a:rPr lang="pt-BR" sz="1800"/>
              <a:t>.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